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현장 측정 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항목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lnSpcReduction="10000"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ko-KR" b="1" i="1" dirty="0" smtClean="0"/>
              <a:t>p</a:t>
            </a:r>
            <a:r>
              <a:rPr lang="en-US" altLang="ko-KR" b="1" dirty="0" smtClean="0"/>
              <a:t>H</a:t>
            </a:r>
            <a:r>
              <a:rPr lang="ko-KR" altLang="en-US" b="1" dirty="0" smtClean="0"/>
              <a:t>와 </a:t>
            </a:r>
            <a:r>
              <a:rPr lang="en-US" altLang="ko-KR" b="1" dirty="0" smtClean="0"/>
              <a:t>E</a:t>
            </a:r>
            <a:r>
              <a:rPr lang="en-US" altLang="ko-KR" b="1" baseline="-25000" dirty="0" smtClean="0"/>
              <a:t>H </a:t>
            </a:r>
            <a:endParaRPr lang="en-US" altLang="ko-KR" b="1" baseline="-25000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물의 성질을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정성적으로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 나타내는 척도로 이용</a:t>
            </a: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정의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i="1" dirty="0" smtClean="0"/>
              <a:t>p</a:t>
            </a:r>
            <a:r>
              <a:rPr lang="en-US" altLang="ko-KR" b="1" dirty="0" smtClean="0"/>
              <a:t>H = -log</a:t>
            </a:r>
            <a:r>
              <a:rPr lang="en-US" altLang="ko-KR" b="1" baseline="-25000" dirty="0" smtClean="0"/>
              <a:t>10</a:t>
            </a:r>
            <a:r>
              <a:rPr lang="en-US" altLang="ko-KR" b="1" dirty="0" smtClean="0"/>
              <a:t>a</a:t>
            </a:r>
            <a:r>
              <a:rPr lang="en-US" altLang="ko-KR" b="1" baseline="-25000" dirty="0" smtClean="0"/>
              <a:t>H+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용액 내 </a:t>
            </a:r>
            <a:r>
              <a:rPr lang="ko-KR" altLang="en-US" b="1" dirty="0" err="1" smtClean="0"/>
              <a:t>용존</a:t>
            </a:r>
            <a:r>
              <a:rPr lang="ko-KR" altLang="en-US" b="1" dirty="0" smtClean="0"/>
              <a:t> 수소 이온 활동도의 역수 값의 로그 값</a:t>
            </a:r>
            <a:r>
              <a:rPr lang="en-US" altLang="ko-KR" b="1" dirty="0" smtClean="0"/>
              <a:t>)</a:t>
            </a:r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E</a:t>
            </a:r>
            <a:r>
              <a:rPr lang="en-US" altLang="ko-KR" b="1" baseline="-25000" dirty="0" smtClean="0"/>
              <a:t>H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용액의 수소 전극에 대한 상대 전위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전자 농도를 나타내는 함수</a:t>
            </a:r>
            <a:endParaRPr lang="en-US" altLang="ko-KR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b="1" i="1" dirty="0"/>
              <a:t>p</a:t>
            </a:r>
            <a:r>
              <a:rPr lang="en-US" altLang="ko-KR" b="1" dirty="0"/>
              <a:t>H</a:t>
            </a:r>
            <a:r>
              <a:rPr lang="ko-KR" altLang="en-US" b="1" dirty="0"/>
              <a:t>와 </a:t>
            </a:r>
            <a:r>
              <a:rPr lang="en-US" altLang="ko-KR" b="1" dirty="0"/>
              <a:t>E</a:t>
            </a:r>
            <a:r>
              <a:rPr lang="en-US" altLang="ko-KR" b="1" baseline="-25000" dirty="0"/>
              <a:t>H </a:t>
            </a:r>
            <a:r>
              <a:rPr lang="ko-KR" altLang="en-US" b="1" dirty="0" smtClean="0"/>
              <a:t>는 모두 전극을 이용하여 전위차를 측정</a:t>
            </a:r>
            <a:endParaRPr lang="en-US" altLang="ko-KR" b="1" dirty="0" smtClean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altLang="ko-KR" b="1" dirty="0"/>
          </a:p>
          <a:p>
            <a:pPr marL="736092" lvl="1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이들에 대해 자세히 공부하기 전에 먼저 전지 </a:t>
            </a:r>
            <a:r>
              <a:rPr lang="en-US" altLang="ko-KR" b="1" dirty="0" smtClean="0"/>
              <a:t>(electrochemical cell)</a:t>
            </a:r>
            <a:r>
              <a:rPr lang="ko-KR" altLang="en-US" b="1" dirty="0" smtClean="0"/>
              <a:t>에 대해 공부하자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err="1" smtClean="0"/>
              <a:t>산화수</a:t>
            </a:r>
            <a:r>
              <a:rPr lang="en-US" altLang="ko-KR" b="1" dirty="0" smtClean="0"/>
              <a:t>(oxidation state): </a:t>
            </a:r>
            <a:r>
              <a:rPr lang="ko-KR" altLang="en-US" b="1" dirty="0" smtClean="0"/>
              <a:t>순수한 이온결합을 가정할 때의 한 원소의 전하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산화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환원</a:t>
            </a:r>
            <a:r>
              <a:rPr lang="en-US" altLang="ko-KR" b="1" dirty="0" smtClean="0"/>
              <a:t>(oxidation-reduction): </a:t>
            </a:r>
            <a:r>
              <a:rPr lang="ko-KR" altLang="en-US" b="1" dirty="0" smtClean="0"/>
              <a:t>산화수의 증가 </a:t>
            </a:r>
            <a:r>
              <a:rPr lang="en-US" altLang="ko-KR" b="1" dirty="0" smtClean="0"/>
              <a:t>- </a:t>
            </a:r>
            <a:r>
              <a:rPr lang="ko-KR" altLang="en-US" b="1" dirty="0" smtClean="0"/>
              <a:t>감소</a:t>
            </a:r>
            <a:endParaRPr lang="en-US" altLang="ko-KR" b="1" dirty="0" smtClean="0"/>
          </a:p>
          <a:p>
            <a:pPr marL="1010412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b="1" dirty="0" smtClean="0"/>
              <a:t>양극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음극</a:t>
            </a:r>
            <a:r>
              <a:rPr lang="en-US" altLang="ko-KR" b="1" dirty="0" smtClean="0"/>
              <a:t>(cathode-anode): </a:t>
            </a:r>
            <a:r>
              <a:rPr lang="ko-KR" altLang="en-US" b="1" dirty="0" smtClean="0"/>
              <a:t>환원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산화가 일어나는 곳 </a:t>
            </a:r>
            <a:endParaRPr lang="en-US" altLang="ko-K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</a:t>
            </a:r>
            <a:r>
              <a:rPr lang="ko-KR" altLang="en-US" dirty="0" smtClean="0"/>
              <a:t>측정할 때 유의사항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DO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0.01ppm </a:t>
            </a:r>
            <a:r>
              <a:rPr lang="ko-KR" altLang="en-US" dirty="0" smtClean="0"/>
              <a:t>이하일 때만 </a:t>
            </a:r>
            <a:r>
              <a:rPr lang="en-US" altLang="ko-KR" dirty="0" smtClean="0"/>
              <a:t>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</a:t>
            </a:r>
            <a:r>
              <a:rPr lang="ko-KR" altLang="en-US" dirty="0" smtClean="0"/>
              <a:t>측정 값이 의미 있음 </a:t>
            </a:r>
            <a:r>
              <a:rPr lang="en-US" altLang="ko-KR" dirty="0" smtClean="0"/>
              <a:t>(</a:t>
            </a:r>
            <a:r>
              <a:rPr lang="ko-KR" altLang="en-US" dirty="0" smtClean="0"/>
              <a:t>대부분의 지표수는 </a:t>
            </a:r>
            <a:r>
              <a:rPr lang="en-US" altLang="ko-KR" dirty="0" smtClean="0"/>
              <a:t>DO </a:t>
            </a:r>
            <a:r>
              <a:rPr lang="ko-KR" altLang="en-US" dirty="0" smtClean="0"/>
              <a:t>값이 이보다 높으며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 때는 </a:t>
            </a:r>
            <a:r>
              <a:rPr lang="en-US" altLang="ko-KR" dirty="0" smtClean="0"/>
              <a:t>DO</a:t>
            </a:r>
            <a:r>
              <a:rPr lang="ko-KR" altLang="en-US" dirty="0" smtClean="0"/>
              <a:t>를 측정</a:t>
            </a:r>
            <a:r>
              <a:rPr lang="en-US" altLang="ko-KR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자연계 대부분의 산화</a:t>
            </a:r>
            <a:r>
              <a:rPr lang="en-US" altLang="ko-KR" dirty="0" smtClean="0"/>
              <a:t>-</a:t>
            </a:r>
            <a:r>
              <a:rPr lang="ko-KR" altLang="en-US" dirty="0" smtClean="0"/>
              <a:t>환원 반응은 비가역적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활성 유기물이 다량 포함되어 있는 경우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이것이 </a:t>
            </a:r>
            <a:r>
              <a:rPr lang="en-US" altLang="ko-KR" dirty="0" smtClean="0"/>
              <a:t>E</a:t>
            </a:r>
            <a:r>
              <a:rPr lang="en-US" altLang="ko-KR" baseline="-25000" dirty="0" smtClean="0"/>
              <a:t>H</a:t>
            </a:r>
            <a:r>
              <a:rPr lang="en-US" altLang="ko-KR" dirty="0" smtClean="0"/>
              <a:t> </a:t>
            </a:r>
            <a:r>
              <a:rPr lang="ko-KR" altLang="en-US" dirty="0" smtClean="0"/>
              <a:t>값을 지배하며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값은 끊임 없이 변하는 경우가 많음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안정된 </a:t>
            </a:r>
            <a:r>
              <a:rPr lang="en-US" altLang="ko-KR" dirty="0"/>
              <a:t>E</a:t>
            </a:r>
            <a:r>
              <a:rPr lang="en-US" altLang="ko-KR" baseline="-25000" dirty="0"/>
              <a:t>H</a:t>
            </a:r>
            <a:r>
              <a:rPr lang="en-US" altLang="ko-KR" dirty="0"/>
              <a:t> </a:t>
            </a:r>
            <a:r>
              <a:rPr lang="ko-KR" altLang="en-US" dirty="0" smtClean="0"/>
              <a:t>값은 오직 </a:t>
            </a:r>
            <a:r>
              <a:rPr lang="en-US" altLang="ko-KR" dirty="0" smtClean="0"/>
              <a:t>“well poised system”</a:t>
            </a:r>
            <a:r>
              <a:rPr lang="ko-KR" altLang="en-US" dirty="0" smtClean="0"/>
              <a:t>에서만 가능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자연계의 측정된 </a:t>
            </a:r>
            <a:r>
              <a:rPr lang="en-US" altLang="ko-KR" dirty="0" smtClean="0"/>
              <a:t>E</a:t>
            </a:r>
            <a:r>
              <a:rPr lang="en-US" altLang="ko-KR" baseline="-25000" dirty="0" smtClean="0"/>
              <a:t>H</a:t>
            </a:r>
            <a:r>
              <a:rPr lang="ko-KR" altLang="en-US" dirty="0" smtClean="0"/>
              <a:t>는 여러 개의 산화</a:t>
            </a:r>
            <a:r>
              <a:rPr lang="en-US" altLang="ko-KR" dirty="0" smtClean="0"/>
              <a:t>-</a:t>
            </a:r>
            <a:r>
              <a:rPr lang="ko-KR" altLang="en-US" dirty="0" smtClean="0"/>
              <a:t>환원 반응의 혼합 결과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Fe</a:t>
            </a:r>
            <a:r>
              <a:rPr lang="ko-KR" altLang="en-US" dirty="0" smtClean="0"/>
              <a:t>가 풍부한 시료 내의 </a:t>
            </a:r>
            <a:r>
              <a:rPr lang="en-US" altLang="ko-KR" dirty="0" smtClean="0"/>
              <a:t>C, N, S</a:t>
            </a:r>
            <a:r>
              <a:rPr lang="ko-KR" altLang="en-US" dirty="0" smtClean="0"/>
              <a:t>의 산화</a:t>
            </a:r>
            <a:r>
              <a:rPr lang="en-US" altLang="ko-KR" dirty="0" smtClean="0"/>
              <a:t>-</a:t>
            </a:r>
            <a:r>
              <a:rPr lang="ko-KR" altLang="en-US" dirty="0" smtClean="0"/>
              <a:t>환원 반응은 매우 느려 측정된 </a:t>
            </a:r>
            <a:r>
              <a:rPr lang="en-US" altLang="ko-KR" dirty="0"/>
              <a:t>E</a:t>
            </a:r>
            <a:r>
              <a:rPr lang="en-US" altLang="ko-KR" baseline="-25000" dirty="0"/>
              <a:t>H</a:t>
            </a:r>
            <a:r>
              <a:rPr lang="en-US" altLang="ko-KR" dirty="0"/>
              <a:t> </a:t>
            </a:r>
            <a:r>
              <a:rPr lang="ko-KR" altLang="en-US" dirty="0" err="1" smtClean="0"/>
              <a:t>가뵤에</a:t>
            </a:r>
            <a:r>
              <a:rPr lang="ko-KR" altLang="en-US" dirty="0" smtClean="0"/>
              <a:t> 별 영향을 주지 못함</a:t>
            </a:r>
            <a:r>
              <a:rPr lang="en-US" altLang="ko-KR" dirty="0" smtClean="0"/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[</a:t>
            </a:r>
            <a:r>
              <a:rPr lang="ko-KR" altLang="en-US" dirty="0" smtClean="0"/>
              <a:t>백금전극</a:t>
            </a:r>
            <a:r>
              <a:rPr lang="en-US" altLang="ko-KR" dirty="0" smtClean="0"/>
              <a:t>]</a:t>
            </a:r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산소를 다량 포함한 시료에서는 </a:t>
            </a:r>
            <a:r>
              <a:rPr lang="ko-KR" altLang="en-US" dirty="0" err="1" smtClean="0"/>
              <a:t>백극전극</a:t>
            </a:r>
            <a:r>
              <a:rPr lang="ko-KR" altLang="en-US" dirty="0" smtClean="0"/>
              <a:t> 표면에 백금수산화물을 형성할 수 있음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, CH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유기물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철수산화물도 측정 방해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자주 </a:t>
            </a:r>
            <a:r>
              <a:rPr lang="en-US" altLang="ko-KR" dirty="0" err="1" smtClean="0"/>
              <a:t>Zobell</a:t>
            </a:r>
            <a:r>
              <a:rPr lang="en-US" altLang="ko-KR" dirty="0" smtClean="0"/>
              <a:t> solution</a:t>
            </a:r>
            <a:r>
              <a:rPr lang="ko-KR" altLang="en-US" dirty="0" smtClean="0"/>
              <a:t>으로 효율 점검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“Poisoning”: </a:t>
            </a:r>
            <a:r>
              <a:rPr lang="en-US" altLang="ko-KR" dirty="0" err="1" smtClean="0"/>
              <a:t>pyrex</a:t>
            </a:r>
            <a:r>
              <a:rPr lang="en-US" altLang="ko-KR" dirty="0" smtClean="0"/>
              <a:t> glass </a:t>
            </a:r>
            <a:r>
              <a:rPr lang="ko-KR" altLang="en-US" dirty="0" smtClean="0"/>
              <a:t>가루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glyceline</a:t>
            </a:r>
            <a:r>
              <a:rPr lang="ko-KR" altLang="en-US" dirty="0" smtClean="0"/>
              <a:t>으로 제거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측정값 중 </a:t>
            </a:r>
            <a:r>
              <a:rPr lang="ko-KR" altLang="en-US" dirty="0" err="1" smtClean="0"/>
              <a:t>최하값이</a:t>
            </a:r>
            <a:r>
              <a:rPr lang="ko-KR" altLang="en-US" dirty="0" smtClean="0"/>
              <a:t> 참 값에 가까울 가능성이 높음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Flowing &amp; suspension effect </a:t>
            </a:r>
            <a:r>
              <a:rPr lang="ko-KR" altLang="en-US" dirty="0" smtClean="0"/>
              <a:t>주의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853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dirty="0" smtClean="0"/>
                  <a:t>전도도 </a:t>
                </a:r>
                <a:r>
                  <a:rPr lang="en-US" altLang="ko-KR" dirty="0" smtClean="0"/>
                  <a:t>(Conductivity)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ko-KR" altLang="en-US" dirty="0" smtClean="0"/>
                  <a:t>전기를 흘릴 수 있는 능력 </a:t>
                </a:r>
                <a:r>
                  <a:rPr lang="en-US" altLang="ko-KR" dirty="0" smtClean="0"/>
                  <a:t>– </a:t>
                </a:r>
                <a:r>
                  <a:rPr lang="ko-KR" altLang="en-US" dirty="0" smtClean="0"/>
                  <a:t>이온 농도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유동성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전하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온도의 함수</a:t>
                </a:r>
                <a:endParaRPr lang="en-US" altLang="ko-KR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ko-KR" altLang="en-US" dirty="0" smtClean="0"/>
                  <a:t>전도도의 정의 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ko-KR" altLang="en-US" dirty="0" err="1" smtClean="0"/>
                  <a:t>전도량</a:t>
                </a:r>
                <a:r>
                  <a:rPr lang="en-US" altLang="ko-KR" dirty="0" smtClean="0"/>
                  <a:t>(Conductance: G) – </a:t>
                </a:r>
                <a:r>
                  <a:rPr lang="ko-KR" altLang="en-US" dirty="0" smtClean="0"/>
                  <a:t>저항의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역수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면적에 비례하고 길이에 반비례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en-US" altLang="ko-KR" dirty="0" smtClean="0"/>
                  <a:t>G = 1/R = k(A/L)</a:t>
                </a:r>
              </a:p>
              <a:p>
                <a:pPr lvl="2">
                  <a:buFont typeface="Wingdings" pitchFamily="2" charset="2"/>
                  <a:buChar char="§"/>
                </a:pPr>
                <a:r>
                  <a:rPr lang="ko-KR" altLang="en-US" dirty="0" smtClean="0"/>
                  <a:t>이 때의 비례상수 </a:t>
                </a:r>
                <a:r>
                  <a:rPr lang="en-US" altLang="ko-KR" dirty="0" smtClean="0"/>
                  <a:t>k = </a:t>
                </a:r>
                <a:r>
                  <a:rPr lang="ko-KR" altLang="en-US" dirty="0" smtClean="0"/>
                  <a:t>비전도도 </a:t>
                </a:r>
                <a:r>
                  <a:rPr lang="en-US" altLang="ko-KR" dirty="0" smtClean="0"/>
                  <a:t>(specific conductivity)</a:t>
                </a:r>
              </a:p>
              <a:p>
                <a:pPr lvl="2">
                  <a:buFont typeface="Wingdings" pitchFamily="2" charset="2"/>
                  <a:buChar char="§"/>
                </a:pPr>
                <a:r>
                  <a:rPr lang="ko-KR" altLang="en-US" dirty="0" smtClean="0"/>
                  <a:t>항상</a:t>
                </a:r>
                <a:r>
                  <a:rPr lang="en-US" altLang="ko-KR" dirty="0" smtClean="0"/>
                  <a:t> 25</a:t>
                </a:r>
                <a:r>
                  <a:rPr lang="en-US" altLang="ko-KR" baseline="30000" dirty="0" smtClean="0"/>
                  <a:t>o</a:t>
                </a:r>
                <a:r>
                  <a:rPr lang="en-US" altLang="ko-KR" dirty="0" smtClean="0"/>
                  <a:t>C</a:t>
                </a:r>
                <a:r>
                  <a:rPr lang="ko-KR" altLang="en-US" dirty="0" smtClean="0"/>
                  <a:t>를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기준으로 보고한다</a:t>
                </a:r>
                <a:r>
                  <a:rPr lang="en-US" altLang="ko-KR" dirty="0" smtClean="0"/>
                  <a:t>.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ko-KR" altLang="en-US" dirty="0" smtClean="0"/>
                  <a:t>단위</a:t>
                </a:r>
                <a:endParaRPr lang="en-US" altLang="ko-KR" dirty="0" smtClean="0"/>
              </a:p>
              <a:p>
                <a:pPr lvl="2">
                  <a:buFont typeface="Wingdings" pitchFamily="2" charset="2"/>
                  <a:buChar char="§"/>
                </a:pPr>
                <a:r>
                  <a:rPr lang="ko-KR" altLang="en-US" dirty="0" smtClean="0"/>
                  <a:t>옛날 단위</a:t>
                </a:r>
                <a:r>
                  <a:rPr lang="en-US" altLang="ko-KR" dirty="0" smtClean="0"/>
                  <a:t>: mhos/cm</a:t>
                </a:r>
              </a:p>
              <a:p>
                <a:pPr lvl="2">
                  <a:buFont typeface="Wingdings" pitchFamily="2" charset="2"/>
                  <a:buChar char="§"/>
                </a:pPr>
                <a:r>
                  <a:rPr lang="ko-KR" altLang="en-US" dirty="0" smtClean="0"/>
                  <a:t>현재 단위</a:t>
                </a:r>
                <a:r>
                  <a:rPr lang="en-US" altLang="ko-KR" dirty="0" smtClean="0"/>
                  <a:t>: S/m (Siemen)</a:t>
                </a:r>
              </a:p>
              <a:p>
                <a:pPr lvl="2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altLang="ko-KR" dirty="0" smtClean="0"/>
                  <a:t>S/cm =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𝜇</m:t>
                    </m:r>
                  </m:oMath>
                </a14:m>
                <a:r>
                  <a:rPr lang="en-US" altLang="ko-KR" dirty="0" smtClean="0"/>
                  <a:t>mhos/cm 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975" r="-88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6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전도도 측정할 때 유의사항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전도도 표준 용액을 이용하여 보정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온도 보정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전극 사용은 백금전극 사용의 유의사항 참조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4464496" cy="330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3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측정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47664" y="1772816"/>
            <a:ext cx="5814962" cy="3176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5394311"/>
            <a:ext cx="7326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화학 전지의 모습</a:t>
            </a:r>
            <a:endParaRPr lang="en-US" altLang="ko-KR" dirty="0" smtClean="0"/>
          </a:p>
          <a:p>
            <a:r>
              <a:rPr lang="en-US" altLang="ko-KR" dirty="0"/>
              <a:t>http://chem-guide.blogspot.kr/2010/04/electrochemical-cell.html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25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측정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원리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다음과 같은 일반적인 산화</a:t>
                </a:r>
                <a:r>
                  <a:rPr lang="en-US" altLang="ko-KR" dirty="0" smtClean="0"/>
                  <a:t>-</a:t>
                </a:r>
                <a:r>
                  <a:rPr lang="ko-KR" altLang="en-US" dirty="0" smtClean="0"/>
                  <a:t>환원 반응에 대해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err="1" smtClean="0"/>
                  <a:t>aA</a:t>
                </a:r>
                <a:r>
                  <a:rPr lang="en-US" altLang="ko-KR" dirty="0" smtClean="0"/>
                  <a:t> + </a:t>
                </a:r>
                <a:r>
                  <a:rPr lang="en-US" altLang="ko-KR" dirty="0" err="1" smtClean="0"/>
                  <a:t>bB</a:t>
                </a:r>
                <a:r>
                  <a:rPr lang="en-US" altLang="ko-KR" dirty="0" smtClean="0"/>
                  <a:t> =</a:t>
                </a:r>
                <a:r>
                  <a:rPr lang="en-US" altLang="ko-KR" dirty="0" err="1" smtClean="0"/>
                  <a:t>cC</a:t>
                </a:r>
                <a:r>
                  <a:rPr lang="en-US" altLang="ko-KR" dirty="0" smtClean="0"/>
                  <a:t> + </a:t>
                </a:r>
                <a:r>
                  <a:rPr lang="en-US" altLang="ko-KR" dirty="0" err="1" smtClean="0"/>
                  <a:t>dD</a:t>
                </a:r>
                <a:r>
                  <a:rPr lang="en-US" altLang="ko-KR" dirty="0"/>
                  <a:t> + ne</a:t>
                </a:r>
                <a:r>
                  <a:rPr lang="en-US" altLang="ko-KR" baseline="30000" dirty="0"/>
                  <a:t>-</a:t>
                </a:r>
                <a:r>
                  <a:rPr lang="en-US" altLang="ko-KR" dirty="0"/>
                  <a:t> 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Nernst </a:t>
                </a:r>
                <a:r>
                  <a:rPr lang="ko-KR" altLang="en-US" dirty="0" smtClean="0"/>
                  <a:t>공식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den>
                    </m:f>
                    <m:func>
                      <m:func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(G=-</a:t>
                </a:r>
                <a:r>
                  <a:rPr lang="en-US" altLang="ko-KR" dirty="0" err="1" smtClean="0"/>
                  <a:t>nFE</a:t>
                </a:r>
                <a:r>
                  <a:rPr lang="en-US" altLang="ko-KR" dirty="0" smtClean="0"/>
                  <a:t>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E</a:t>
                </a:r>
                <a:r>
                  <a:rPr lang="en-US" altLang="ko-KR" baseline="-25000" dirty="0" smtClean="0"/>
                  <a:t>H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전극전위</a:t>
                </a:r>
                <a:r>
                  <a:rPr lang="en-US" altLang="ko-KR" dirty="0" smtClean="0"/>
                  <a:t>(electrode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potential)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err="1" smtClean="0"/>
                  <a:t>E</a:t>
                </a:r>
                <a:r>
                  <a:rPr lang="en-US" altLang="ko-KR" baseline="30000" dirty="0" err="1" smtClean="0"/>
                  <a:t>o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표준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전극전위</a:t>
                </a:r>
                <a:r>
                  <a:rPr lang="en-US" altLang="ko-KR" dirty="0" smtClean="0"/>
                  <a:t>(standard electrode potential)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R: </a:t>
                </a:r>
                <a:r>
                  <a:rPr lang="ko-KR" altLang="en-US" dirty="0" smtClean="0"/>
                  <a:t>이상기체상수</a:t>
                </a:r>
                <a:r>
                  <a:rPr lang="en-US" altLang="ko-KR" dirty="0" smtClean="0"/>
                  <a:t>(ideal</a:t>
                </a:r>
                <a:r>
                  <a:rPr lang="ko-KR" altLang="en-US" dirty="0"/>
                  <a:t> </a:t>
                </a:r>
                <a:r>
                  <a:rPr lang="en-US" altLang="ko-KR" dirty="0" smtClean="0"/>
                  <a:t>gas constant, 0.001987 kcal/K)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T: </a:t>
                </a:r>
                <a:r>
                  <a:rPr lang="ko-KR" altLang="en-US" dirty="0" smtClean="0"/>
                  <a:t>절대온도</a:t>
                </a:r>
                <a:r>
                  <a:rPr lang="en-US" altLang="ko-KR" dirty="0" smtClean="0"/>
                  <a:t>(absolute temperature)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n: </a:t>
                </a:r>
                <a:r>
                  <a:rPr lang="ko-KR" altLang="en-US" dirty="0" smtClean="0"/>
                  <a:t>이동된 전자의 수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F: </a:t>
                </a:r>
                <a:r>
                  <a:rPr lang="ko-KR" altLang="en-US" dirty="0" err="1" smtClean="0"/>
                  <a:t>패러데이상수</a:t>
                </a:r>
                <a:r>
                  <a:rPr lang="en-US" altLang="ko-KR" dirty="0" smtClean="0"/>
                  <a:t>(Faraday constant, 23.06 kcal/</a:t>
                </a:r>
                <a:r>
                  <a:rPr lang="en-US" altLang="ko-KR" dirty="0" err="1" smtClean="0"/>
                  <a:t>V.mole</a:t>
                </a:r>
                <a:r>
                  <a:rPr lang="en-US" altLang="ko-KR" dirty="0" smtClean="0"/>
                  <a:t>)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93" t="-19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7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측정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수소 전극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30651" y="6134004"/>
            <a:ext cx="8507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http://chemwiki.ucdavis.edu/Analytical_Chemistry/Analytical_Chemistry_2.0/11_Electrochemical_Methods/11B_Potentiometric_Methods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88840"/>
            <a:ext cx="6628060" cy="36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수소 전극에서의 반응</a:t>
                </a: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0.5H</a:t>
                </a:r>
                <a:r>
                  <a:rPr lang="en-US" altLang="ko-KR" baseline="30000" dirty="0" smtClean="0"/>
                  <a:t>2</a:t>
                </a:r>
                <a:r>
                  <a:rPr lang="en-US" altLang="ko-KR" dirty="0" smtClean="0"/>
                  <a:t>(g) = H</a:t>
                </a:r>
                <a:r>
                  <a:rPr lang="en-US" altLang="ko-KR" baseline="30000" dirty="0" smtClean="0"/>
                  <a:t>+</a:t>
                </a:r>
                <a:r>
                  <a:rPr lang="en-US" altLang="ko-KR" dirty="0" smtClean="0"/>
                  <a:t> + e-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ko-KR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e>
                                      <m:sub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만일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기압</a:t>
                </a:r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ko-KR" dirty="0" smtClean="0"/>
                  <a:t> m </a:t>
                </a:r>
                <a:r>
                  <a:rPr lang="ko-KR" altLang="en-US" dirty="0" smtClean="0"/>
                  <a:t>이라면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 smtClean="0"/>
                  <a:t> V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만일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m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2.303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den>
                        </m:f>
                        <m:func>
                          <m:func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og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</m:func>
                      </m:e>
                    </m:func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2.303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𝑝𝐻</m:t>
                    </m:r>
                  </m:oMath>
                </a14:m>
                <a:endParaRPr lang="en-US" altLang="ko-KR" b="0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𝑝𝐻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2.303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altLang="ko-KR" dirty="0" smtClean="0">
                    <a:sym typeface="Wingdings" panose="05000000000000000000" pitchFamily="2" charset="2"/>
                  </a:rPr>
                  <a:t> </a:t>
                </a:r>
                <a:r>
                  <a:rPr lang="en-US" altLang="ko-KR" i="1" dirty="0" smtClean="0">
                    <a:sym typeface="Wingdings" panose="05000000000000000000" pitchFamily="2" charset="2"/>
                  </a:rPr>
                  <a:t>p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H</a:t>
                </a:r>
                <a:r>
                  <a:rPr lang="ko-KR" altLang="en-US" dirty="0" smtClean="0">
                    <a:sym typeface="Wingdings" panose="05000000000000000000" pitchFamily="2" charset="2"/>
                  </a:rPr>
                  <a:t>도 </a:t>
                </a:r>
                <a:r>
                  <a:rPr lang="en-US" altLang="ko-KR" dirty="0" smtClean="0">
                    <a:sym typeface="Wingdings" panose="05000000000000000000" pitchFamily="2" charset="2"/>
                  </a:rPr>
                  <a:t>E</a:t>
                </a:r>
                <a:r>
                  <a:rPr lang="en-US" altLang="ko-KR" baseline="-25000" dirty="0" smtClean="0">
                    <a:sym typeface="Wingdings" panose="05000000000000000000" pitchFamily="2" charset="2"/>
                  </a:rPr>
                  <a:t>H</a:t>
                </a:r>
                <a:r>
                  <a:rPr lang="ko-KR" altLang="en-US" dirty="0" smtClean="0">
                    <a:sym typeface="Wingdings" panose="05000000000000000000" pitchFamily="2" charset="2"/>
                  </a:rPr>
                  <a:t>의 함수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9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79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시료 용액에서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아래와 같은 산화</a:t>
                </a:r>
                <a:r>
                  <a:rPr lang="en-US" altLang="ko-KR" dirty="0" smtClean="0"/>
                  <a:t>-</a:t>
                </a:r>
                <a:r>
                  <a:rPr lang="ko-KR" altLang="en-US" dirty="0" smtClean="0"/>
                  <a:t>환원 반응이 있을 때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Fe</a:t>
                </a:r>
                <a:r>
                  <a:rPr lang="en-US" altLang="ko-KR" baseline="30000" dirty="0" smtClean="0"/>
                  <a:t>2+</a:t>
                </a:r>
                <a:r>
                  <a:rPr lang="en-US" altLang="ko-KR" dirty="0" smtClean="0"/>
                  <a:t> = Fe</a:t>
                </a:r>
                <a:r>
                  <a:rPr lang="en-US" altLang="ko-KR" baseline="30000" dirty="0" smtClean="0"/>
                  <a:t>3+</a:t>
                </a:r>
                <a:r>
                  <a:rPr lang="en-US" altLang="ko-KR" dirty="0" smtClean="0"/>
                  <a:t> + e</a:t>
                </a:r>
                <a:r>
                  <a:rPr lang="en-US" altLang="ko-KR" baseline="30000" dirty="0" smtClean="0"/>
                  <a:t>-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수소전극을 기준전극으로 전위차를 측정할 때 전체적인 반응은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altLang="ko-KR" dirty="0" smtClean="0"/>
                  <a:t>0.5H2(g)+Fe3+ = H+ + Fe2+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dirty="0" smtClean="0"/>
                  <a:t>이 때의 전극전위는 </a:t>
                </a:r>
                <a:endParaRPr lang="en-US" altLang="ko-KR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3+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func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ko-KR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</m:e>
                                      <m:sub>
                                        <m: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marL="274320" lvl="1" indent="0">
                  <a:buNone/>
                </a:pPr>
                <a:r>
                  <a:rPr lang="en-US" altLang="ko-KR" dirty="0" smtClean="0"/>
                  <a:t>	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e>
                      <m:sub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𝐹𝑒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𝑅𝑇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func>
                      <m:funcPr>
                        <m:ctrlPr>
                          <a:rPr lang="en-US" altLang="ko-KR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𝐹𝑒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3+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func>
                  </m:oMath>
                </a14:m>
                <a:endParaRPr lang="en-US" altLang="ko-KR" dirty="0" smtClean="0"/>
              </a:p>
              <a:p>
                <a:pPr marL="274320" lvl="1" indent="0">
                  <a:buNone/>
                </a:pPr>
                <a:endParaRPr lang="en-US" altLang="ko-KR" dirty="0"/>
              </a:p>
              <a:p>
                <a:pPr marL="274320" lvl="1" indent="0">
                  <a:buNone/>
                </a:pPr>
                <a:r>
                  <a:rPr lang="en-US" altLang="ko-KR" dirty="0" smtClean="0"/>
                  <a:t>* </a:t>
                </a:r>
                <a:r>
                  <a:rPr lang="ko-KR" altLang="en-US" dirty="0" smtClean="0"/>
                  <a:t>실제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측정할 때는 수소전극을 기준 전극으로 사용하는 일이 거의 없음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93" t="-1975" r="-7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29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측정 방법</a:t>
            </a:r>
            <a:endParaRPr lang="en-US" altLang="ko-KR" dirty="0" smtClean="0"/>
          </a:p>
          <a:p>
            <a:pPr marL="731520" lvl="1" indent="-457200">
              <a:buFont typeface="+mj-lt"/>
              <a:buAutoNum type="arabicParenR"/>
            </a:pPr>
            <a:r>
              <a:rPr lang="ko-KR" altLang="en-US" dirty="0" err="1" smtClean="0"/>
              <a:t>비색법</a:t>
            </a:r>
            <a:r>
              <a:rPr lang="en-US" altLang="ko-KR" dirty="0" smtClean="0"/>
              <a:t>(Colorimetric method): </a:t>
            </a:r>
            <a:r>
              <a:rPr lang="ko-KR" altLang="en-US" dirty="0" smtClean="0"/>
              <a:t>지시약을</a:t>
            </a:r>
            <a:r>
              <a:rPr lang="en-US" altLang="ko-KR" dirty="0"/>
              <a:t> </a:t>
            </a:r>
            <a:r>
              <a:rPr lang="ko-KR" altLang="en-US" dirty="0" smtClean="0"/>
              <a:t>첨가하여 색 변화로 </a:t>
            </a:r>
            <a:r>
              <a:rPr lang="en-US" altLang="ko-KR" i="1" dirty="0" smtClean="0"/>
              <a:t>p</a:t>
            </a:r>
            <a:r>
              <a:rPr lang="en-US" altLang="ko-KR" dirty="0" smtClean="0"/>
              <a:t>H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E</a:t>
            </a:r>
            <a:r>
              <a:rPr lang="en-US" altLang="ko-KR" baseline="-25000" dirty="0" smtClean="0"/>
              <a:t>H</a:t>
            </a:r>
            <a:r>
              <a:rPr lang="ko-KR" altLang="en-US" dirty="0" smtClean="0"/>
              <a:t>를 측정하는 방법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현재는 거의 사용되지 않음</a:t>
            </a:r>
            <a:r>
              <a:rPr lang="en-US" altLang="ko-KR" dirty="0" smtClean="0">
                <a:sym typeface="Wingdings" panose="05000000000000000000" pitchFamily="2" charset="2"/>
              </a:rPr>
              <a:t>.</a:t>
            </a:r>
          </a:p>
          <a:p>
            <a:pPr marL="731520" lvl="1" indent="-457200">
              <a:buFont typeface="+mj-lt"/>
              <a:buAutoNum type="arabicParenR"/>
            </a:pPr>
            <a:r>
              <a:rPr lang="ko-KR" altLang="en-US" dirty="0" smtClean="0">
                <a:sym typeface="Wingdings" panose="05000000000000000000" pitchFamily="2" charset="2"/>
              </a:rPr>
              <a:t>전위측정법</a:t>
            </a:r>
            <a:r>
              <a:rPr lang="en-US" altLang="ko-KR" dirty="0" smtClean="0">
                <a:sym typeface="Wingdings" panose="05000000000000000000" pitchFamily="2" charset="2"/>
              </a:rPr>
              <a:t>(Electrometric method) </a:t>
            </a:r>
            <a:r>
              <a:rPr lang="ko-KR" altLang="en-US" dirty="0" smtClean="0">
                <a:sym typeface="Wingdings" panose="05000000000000000000" pitchFamily="2" charset="2"/>
              </a:rPr>
              <a:t>가장 많이 사용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ko-KR" altLang="en-US" dirty="0" err="1" smtClean="0">
                <a:sym typeface="Wingdings" panose="05000000000000000000" pitchFamily="2" charset="2"/>
              </a:rPr>
              <a:t>전위차계</a:t>
            </a:r>
            <a:r>
              <a:rPr lang="en-US" altLang="ko-KR" dirty="0" smtClean="0">
                <a:sym typeface="Wingdings" panose="05000000000000000000" pitchFamily="2" charset="2"/>
              </a:rPr>
              <a:t>(Potentiometer):</a:t>
            </a: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ko-KR" altLang="en-US" dirty="0" smtClean="0">
                <a:sym typeface="Wingdings" panose="05000000000000000000" pitchFamily="2" charset="2"/>
              </a:rPr>
              <a:t>기준전극</a:t>
            </a:r>
            <a:r>
              <a:rPr lang="en-US" altLang="ko-KR" dirty="0" smtClean="0">
                <a:sym typeface="Wingdings" panose="05000000000000000000" pitchFamily="2" charset="2"/>
              </a:rPr>
              <a:t>(Reference electrode): </a:t>
            </a:r>
            <a:r>
              <a:rPr lang="ko-KR" altLang="en-US" dirty="0" smtClean="0">
                <a:sym typeface="Wingdings" panose="05000000000000000000" pitchFamily="2" charset="2"/>
              </a:rPr>
              <a:t>전위차 측정의 기준이 되는 전극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Calomel </a:t>
            </a:r>
            <a:r>
              <a:rPr lang="ko-KR" altLang="en-US" dirty="0" smtClean="0">
                <a:sym typeface="Wingdings" panose="05000000000000000000" pitchFamily="2" charset="2"/>
              </a:rPr>
              <a:t>전극 </a:t>
            </a:r>
            <a:r>
              <a:rPr lang="en-US" altLang="ko-KR" dirty="0" smtClean="0">
                <a:sym typeface="Wingdings" panose="05000000000000000000" pitchFamily="2" charset="2"/>
              </a:rPr>
              <a:t>(HgCl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2</a:t>
            </a:r>
            <a:r>
              <a:rPr lang="en-US" altLang="ko-KR" dirty="0" smtClean="0">
                <a:sym typeface="Wingdings" panose="05000000000000000000" pitchFamily="2" charset="2"/>
              </a:rPr>
              <a:t>-Hg)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err="1" smtClean="0">
                <a:sym typeface="Wingdings" panose="05000000000000000000" pitchFamily="2" charset="2"/>
              </a:rPr>
              <a:t>AgCl</a:t>
            </a:r>
            <a:r>
              <a:rPr lang="en-US" altLang="ko-KR" dirty="0" smtClean="0">
                <a:sym typeface="Wingdings" panose="05000000000000000000" pitchFamily="2" charset="2"/>
              </a:rPr>
              <a:t>-Ag </a:t>
            </a:r>
            <a:r>
              <a:rPr lang="ko-KR" altLang="en-US" dirty="0" smtClean="0">
                <a:sym typeface="Wingdings" panose="05000000000000000000" pitchFamily="2" charset="2"/>
              </a:rPr>
              <a:t>전극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ko-KR" altLang="en-US" dirty="0" smtClean="0">
                <a:sym typeface="Wingdings" panose="05000000000000000000" pitchFamily="2" charset="2"/>
              </a:rPr>
              <a:t>지시전극</a:t>
            </a:r>
            <a:r>
              <a:rPr lang="en-US" altLang="ko-KR" dirty="0" smtClean="0">
                <a:sym typeface="Wingdings" panose="05000000000000000000" pitchFamily="2" charset="2"/>
              </a:rPr>
              <a:t>(Indicator electrode)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en-US" altLang="ko-KR" i="1" dirty="0" smtClean="0">
                <a:sym typeface="Wingdings" panose="05000000000000000000" pitchFamily="2" charset="2"/>
              </a:rPr>
              <a:t>p</a:t>
            </a:r>
            <a:r>
              <a:rPr lang="en-US" altLang="ko-KR" dirty="0" smtClean="0">
                <a:sym typeface="Wingdings" panose="05000000000000000000" pitchFamily="2" charset="2"/>
              </a:rPr>
              <a:t>H: </a:t>
            </a:r>
            <a:r>
              <a:rPr lang="ko-KR" altLang="en-US" dirty="0" smtClean="0">
                <a:sym typeface="Wingdings" panose="05000000000000000000" pitchFamily="2" charset="2"/>
              </a:rPr>
              <a:t>유리전극</a:t>
            </a:r>
            <a:r>
              <a:rPr lang="en-US" altLang="ko-KR" dirty="0" smtClean="0">
                <a:sym typeface="Wingdings" panose="05000000000000000000" pitchFamily="2" charset="2"/>
              </a:rPr>
              <a:t>(glass electrode)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en-US" altLang="ko-KR" dirty="0" smtClean="0">
                <a:sym typeface="Wingdings" panose="05000000000000000000" pitchFamily="2" charset="2"/>
              </a:rPr>
              <a:t>E</a:t>
            </a:r>
            <a:r>
              <a:rPr lang="en-US" altLang="ko-KR" baseline="-25000" dirty="0" smtClean="0">
                <a:sym typeface="Wingdings" panose="05000000000000000000" pitchFamily="2" charset="2"/>
              </a:rPr>
              <a:t>H</a:t>
            </a:r>
            <a:r>
              <a:rPr lang="en-US" altLang="ko-KR" dirty="0" smtClean="0">
                <a:sym typeface="Wingdings" panose="05000000000000000000" pitchFamily="2" charset="2"/>
              </a:rPr>
              <a:t>: </a:t>
            </a:r>
            <a:r>
              <a:rPr lang="ko-KR" altLang="en-US" dirty="0" smtClean="0">
                <a:sym typeface="Wingdings" panose="05000000000000000000" pitchFamily="2" charset="2"/>
              </a:rPr>
              <a:t>백금전극</a:t>
            </a:r>
            <a:r>
              <a:rPr lang="en-US" altLang="ko-KR" dirty="0" smtClean="0">
                <a:sym typeface="Wingdings" panose="05000000000000000000" pitchFamily="2" charset="2"/>
              </a:rPr>
              <a:t>(platinum electrode)</a:t>
            </a:r>
          </a:p>
          <a:p>
            <a:pPr marL="1005840" lvl="2" indent="-457200">
              <a:buClrTx/>
              <a:buFont typeface="+mj-ea"/>
              <a:buAutoNum type="circleNumDbPlain"/>
            </a:pPr>
            <a:r>
              <a:rPr lang="ko-KR" altLang="en-US" dirty="0" err="1" smtClean="0">
                <a:sym typeface="Wingdings" panose="05000000000000000000" pitchFamily="2" charset="2"/>
              </a:rPr>
              <a:t>온도보정기</a:t>
            </a:r>
            <a:r>
              <a:rPr lang="en-US" altLang="ko-KR" dirty="0" smtClean="0">
                <a:sym typeface="Wingdings" panose="05000000000000000000" pitchFamily="2" charset="2"/>
              </a:rPr>
              <a:t>(Temperature compensator)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ko-KR" altLang="en-US" dirty="0" smtClean="0">
                <a:sym typeface="Wingdings" panose="05000000000000000000" pitchFamily="2" charset="2"/>
              </a:rPr>
              <a:t>자동 보정</a:t>
            </a:r>
            <a:r>
              <a:rPr lang="en-US" altLang="ko-KR" dirty="0" smtClean="0">
                <a:sym typeface="Wingdings" panose="05000000000000000000" pitchFamily="2" charset="2"/>
              </a:rPr>
              <a:t>(ATC)</a:t>
            </a:r>
          </a:p>
          <a:p>
            <a:pPr marL="1280160" lvl="3" indent="-457200">
              <a:buClrTx/>
              <a:buFont typeface="+mj-lt"/>
              <a:buAutoNum type="romanUcPeriod"/>
            </a:pPr>
            <a:r>
              <a:rPr lang="ko-KR" altLang="en-US" dirty="0" smtClean="0">
                <a:sym typeface="Wingdings" panose="05000000000000000000" pitchFamily="2" charset="2"/>
              </a:rPr>
              <a:t>수동 보정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1005840" lvl="2" indent="-457200">
              <a:buClrTx/>
              <a:buFont typeface="+mj-ea"/>
              <a:buAutoNum type="circleNumDbPlain"/>
            </a:pP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692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 </a:t>
            </a:r>
            <a:r>
              <a:rPr lang="en-US" altLang="ko-KR" i="1" dirty="0" smtClean="0"/>
              <a:t>p</a:t>
            </a:r>
            <a:r>
              <a:rPr lang="en-US" altLang="ko-KR" dirty="0" smtClean="0"/>
              <a:t>H </a:t>
            </a:r>
            <a:r>
              <a:rPr lang="ko-KR" altLang="en-US" dirty="0" smtClean="0"/>
              <a:t>측정할 때 유의사항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 smtClean="0"/>
              <a:t>완충능력이 우수한 시료만 안정된 값을 보임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25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C </a:t>
            </a:r>
            <a:r>
              <a:rPr lang="ko-KR" altLang="en-US" dirty="0" smtClean="0"/>
              <a:t>이하에서</a:t>
            </a:r>
            <a:r>
              <a:rPr lang="en-US" altLang="ko-KR" dirty="0" smtClean="0"/>
              <a:t> HCO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-</a:t>
            </a:r>
            <a:r>
              <a:rPr lang="ko-KR" altLang="en-US" dirty="0" smtClean="0"/>
              <a:t>의 함량이 </a:t>
            </a:r>
            <a:r>
              <a:rPr lang="en-US" altLang="ko-KR" dirty="0" smtClean="0"/>
              <a:t>50mg/L</a:t>
            </a:r>
            <a:r>
              <a:rPr lang="ko-KR" altLang="en-US" dirty="0" smtClean="0"/>
              <a:t>보다 적을 때</a:t>
            </a:r>
            <a:r>
              <a:rPr lang="en-US" altLang="ko-KR" dirty="0" smtClean="0"/>
              <a:t>, </a:t>
            </a:r>
            <a:r>
              <a:rPr lang="en-US" altLang="ko-KR" i="1" dirty="0" smtClean="0"/>
              <a:t>p</a:t>
            </a:r>
            <a:r>
              <a:rPr lang="en-US" altLang="ko-KR" dirty="0" smtClean="0"/>
              <a:t>H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4.5</a:t>
            </a:r>
            <a:r>
              <a:rPr lang="ko-KR" altLang="en-US" dirty="0" smtClean="0"/>
              <a:t>보나 낮거나 </a:t>
            </a:r>
            <a:r>
              <a:rPr lang="en-US" altLang="ko-KR" dirty="0" smtClean="0"/>
              <a:t>8.2</a:t>
            </a:r>
            <a:r>
              <a:rPr lang="ko-KR" altLang="en-US" dirty="0" smtClean="0"/>
              <a:t>보다 높을 때 정확한 측정이 어려움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ko-KR" altLang="en-US" dirty="0"/>
              <a:t>측정 중 시료는 정지 상태일 </a:t>
            </a:r>
            <a:r>
              <a:rPr lang="ko-KR" altLang="en-US" dirty="0" smtClean="0"/>
              <a:t>것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[</a:t>
            </a:r>
            <a:r>
              <a:rPr lang="ko-KR" altLang="en-US" dirty="0" smtClean="0"/>
              <a:t>유리 전극</a:t>
            </a:r>
            <a:r>
              <a:rPr lang="en-US" altLang="ko-KR" dirty="0" smtClean="0"/>
              <a:t>]</a:t>
            </a:r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비대칭 전위 주의 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유리 전극의 안과 밖의 차이로 같은 농도이더라도 전위차가 </a:t>
            </a:r>
            <a:r>
              <a:rPr lang="en-US" altLang="ko-KR" dirty="0" smtClean="0"/>
              <a:t>0</a:t>
            </a:r>
            <a:r>
              <a:rPr lang="ko-KR" altLang="en-US" dirty="0" smtClean="0"/>
              <a:t>이 </a:t>
            </a:r>
            <a:r>
              <a:rPr lang="ko-KR" altLang="en-US" dirty="0" err="1" smtClean="0"/>
              <a:t>안되는</a:t>
            </a:r>
            <a:r>
              <a:rPr lang="ko-KR" altLang="en-US" dirty="0" smtClean="0"/>
              <a:t> 것</a:t>
            </a:r>
            <a:r>
              <a:rPr lang="en-US" altLang="ko-KR" dirty="0" smtClean="0"/>
              <a:t>)</a:t>
            </a:r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미리 준비된 완충 용액으로 보정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온도 보정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/>
              <a:t>완</a:t>
            </a:r>
            <a:r>
              <a:rPr lang="ko-KR" altLang="en-US" dirty="0" smtClean="0"/>
              <a:t>충 용액과 실제 측정 용액 간의 이온 강도 차이가 크면 측정 부정확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en-US" altLang="ko-KR" dirty="0" smtClean="0"/>
              <a:t>pH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1 </a:t>
            </a:r>
            <a:r>
              <a:rPr lang="ko-KR" altLang="en-US" dirty="0" smtClean="0"/>
              <a:t>보다 낮거나 </a:t>
            </a:r>
            <a:r>
              <a:rPr lang="en-US" altLang="ko-KR" dirty="0" smtClean="0"/>
              <a:t>9</a:t>
            </a:r>
            <a:r>
              <a:rPr lang="ko-KR" altLang="en-US" dirty="0" smtClean="0"/>
              <a:t>보다 높을 때는 특수 전극 사용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사용하기 전 한 시간 이상 물에 담가 </a:t>
            </a:r>
            <a:r>
              <a:rPr lang="ko-KR" altLang="en-US" dirty="0" err="1" smtClean="0"/>
              <a:t>둘것</a:t>
            </a:r>
            <a:r>
              <a:rPr lang="en-US" altLang="ko-KR" dirty="0" smtClean="0"/>
              <a:t>(soaking)</a:t>
            </a:r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오래된 전극일수록 반응이 늦고 부정확</a:t>
            </a:r>
            <a:endParaRPr lang="en-US" altLang="ko-KR" dirty="0" smtClean="0"/>
          </a:p>
          <a:p>
            <a:pPr lvl="2">
              <a:buFont typeface="Wingdings" pitchFamily="2" charset="2"/>
              <a:buChar char="§"/>
            </a:pPr>
            <a:r>
              <a:rPr lang="ko-KR" altLang="en-US" dirty="0" smtClean="0"/>
              <a:t>긁히지 않도록 조심</a:t>
            </a:r>
            <a:endParaRPr lang="en-US" altLang="ko-KR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36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4.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현장 측정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23526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059832" y="1981943"/>
            <a:ext cx="58326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http://www.ti.com/ww/en/industrial/sensors/pH/learn.html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903597" y="1343523"/>
            <a:ext cx="3696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유리 전극의 일반적인 구조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복합전극</a:t>
            </a:r>
            <a:r>
              <a:rPr lang="en-US" altLang="ko-KR" dirty="0" smtClean="0"/>
              <a:t>(combination electrode)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99" y="2420888"/>
            <a:ext cx="2808312" cy="373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63961" y="6340094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* </a:t>
            </a:r>
            <a:r>
              <a:rPr lang="ko-KR" altLang="en-US" dirty="0" smtClean="0">
                <a:solidFill>
                  <a:srgbClr val="FF0000"/>
                </a:solidFill>
              </a:rPr>
              <a:t>기기의 모든 부분은 직사 광선으로부터 보호할 것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65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1430</TotalTime>
  <Words>963</Words>
  <Application>Microsoft Office PowerPoint</Application>
  <PresentationFormat>화면 슬라이드 쇼(4:3)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원본</vt:lpstr>
      <vt:lpstr>Ch. 4. 현장 측정 (항목)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  <vt:lpstr>Ch. 4. 현장 측정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jyy</cp:lastModifiedBy>
  <cp:revision>62</cp:revision>
  <dcterms:created xsi:type="dcterms:W3CDTF">2011-09-04T11:44:53Z</dcterms:created>
  <dcterms:modified xsi:type="dcterms:W3CDTF">2013-11-07T07:29:26Z</dcterms:modified>
</cp:coreProperties>
</file>